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D01499C-8C68-45CC-A70C-B8AAB953C6A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2F91-C9F7-47FD-B33A-6A32130793D2}"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821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1499C-8C68-45CC-A70C-B8AAB953C6A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2F91-C9F7-47FD-B33A-6A32130793D2}" type="slidenum">
              <a:rPr lang="en-US" smtClean="0"/>
              <a:t>‹#›</a:t>
            </a:fld>
            <a:endParaRPr lang="en-US"/>
          </a:p>
        </p:txBody>
      </p:sp>
    </p:spTree>
    <p:extLst>
      <p:ext uri="{BB962C8B-B14F-4D97-AF65-F5344CB8AC3E}">
        <p14:creationId xmlns:p14="http://schemas.microsoft.com/office/powerpoint/2010/main" val="241667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1499C-8C68-45CC-A70C-B8AAB953C6A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2F91-C9F7-47FD-B33A-6A32130793D2}"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54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1499C-8C68-45CC-A70C-B8AAB953C6A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2F91-C9F7-47FD-B33A-6A32130793D2}" type="slidenum">
              <a:rPr lang="en-US" smtClean="0"/>
              <a:t>‹#›</a:t>
            </a:fld>
            <a:endParaRPr lang="en-US"/>
          </a:p>
        </p:txBody>
      </p:sp>
    </p:spTree>
    <p:extLst>
      <p:ext uri="{BB962C8B-B14F-4D97-AF65-F5344CB8AC3E}">
        <p14:creationId xmlns:p14="http://schemas.microsoft.com/office/powerpoint/2010/main" val="315532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01499C-8C68-45CC-A70C-B8AAB953C6A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2F91-C9F7-47FD-B33A-6A32130793D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658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01499C-8C68-45CC-A70C-B8AAB953C6AE}"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2F91-C9F7-47FD-B33A-6A32130793D2}" type="slidenum">
              <a:rPr lang="en-US" smtClean="0"/>
              <a:t>‹#›</a:t>
            </a:fld>
            <a:endParaRPr lang="en-US"/>
          </a:p>
        </p:txBody>
      </p:sp>
    </p:spTree>
    <p:extLst>
      <p:ext uri="{BB962C8B-B14F-4D97-AF65-F5344CB8AC3E}">
        <p14:creationId xmlns:p14="http://schemas.microsoft.com/office/powerpoint/2010/main" val="352900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01499C-8C68-45CC-A70C-B8AAB953C6AE}"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52F91-C9F7-47FD-B33A-6A32130793D2}" type="slidenum">
              <a:rPr lang="en-US" smtClean="0"/>
              <a:t>‹#›</a:t>
            </a:fld>
            <a:endParaRPr lang="en-US"/>
          </a:p>
        </p:txBody>
      </p:sp>
    </p:spTree>
    <p:extLst>
      <p:ext uri="{BB962C8B-B14F-4D97-AF65-F5344CB8AC3E}">
        <p14:creationId xmlns:p14="http://schemas.microsoft.com/office/powerpoint/2010/main" val="2886064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01499C-8C68-45CC-A70C-B8AAB953C6AE}"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52F91-C9F7-47FD-B33A-6A32130793D2}" type="slidenum">
              <a:rPr lang="en-US" smtClean="0"/>
              <a:t>‹#›</a:t>
            </a:fld>
            <a:endParaRPr lang="en-US"/>
          </a:p>
        </p:txBody>
      </p:sp>
    </p:spTree>
    <p:extLst>
      <p:ext uri="{BB962C8B-B14F-4D97-AF65-F5344CB8AC3E}">
        <p14:creationId xmlns:p14="http://schemas.microsoft.com/office/powerpoint/2010/main" val="236581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1499C-8C68-45CC-A70C-B8AAB953C6AE}"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52F91-C9F7-47FD-B33A-6A32130793D2}" type="slidenum">
              <a:rPr lang="en-US" smtClean="0"/>
              <a:t>‹#›</a:t>
            </a:fld>
            <a:endParaRPr lang="en-US"/>
          </a:p>
        </p:txBody>
      </p:sp>
    </p:spTree>
    <p:extLst>
      <p:ext uri="{BB962C8B-B14F-4D97-AF65-F5344CB8AC3E}">
        <p14:creationId xmlns:p14="http://schemas.microsoft.com/office/powerpoint/2010/main" val="313203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01499C-8C68-45CC-A70C-B8AAB953C6AE}"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2F91-C9F7-47FD-B33A-6A32130793D2}" type="slidenum">
              <a:rPr lang="en-US" smtClean="0"/>
              <a:t>‹#›</a:t>
            </a:fld>
            <a:endParaRPr lang="en-US"/>
          </a:p>
        </p:txBody>
      </p:sp>
    </p:spTree>
    <p:extLst>
      <p:ext uri="{BB962C8B-B14F-4D97-AF65-F5344CB8AC3E}">
        <p14:creationId xmlns:p14="http://schemas.microsoft.com/office/powerpoint/2010/main" val="789588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01499C-8C68-45CC-A70C-B8AAB953C6AE}"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2F91-C9F7-47FD-B33A-6A32130793D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286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D01499C-8C68-45CC-A70C-B8AAB953C6AE}" type="datetimeFigureOut">
              <a:rPr lang="en-US" smtClean="0"/>
              <a:t>3/8/2023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E952F91-C9F7-47FD-B33A-6A32130793D2}"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1858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0938F-30C2-2347-FDAB-FB77BC2B7BC1}"/>
              </a:ext>
            </a:extLst>
          </p:cNvPr>
          <p:cNvSpPr>
            <a:spLocks noGrp="1"/>
          </p:cNvSpPr>
          <p:nvPr>
            <p:ph type="ctrTitle"/>
          </p:nvPr>
        </p:nvSpPr>
        <p:spPr/>
        <p:txBody>
          <a:bodyPr/>
          <a:lstStyle/>
          <a:p>
            <a:r>
              <a:rPr lang="en-US" b="1" dirty="0"/>
              <a:t>Causes of Depreciation</a:t>
            </a:r>
            <a:endParaRPr lang="en-US" dirty="0"/>
          </a:p>
        </p:txBody>
      </p:sp>
    </p:spTree>
    <p:extLst>
      <p:ext uri="{BB962C8B-B14F-4D97-AF65-F5344CB8AC3E}">
        <p14:creationId xmlns:p14="http://schemas.microsoft.com/office/powerpoint/2010/main" val="86337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D9273-7C7D-3EA6-C47D-D93DA31C80C1}"/>
              </a:ext>
            </a:extLst>
          </p:cNvPr>
          <p:cNvSpPr>
            <a:spLocks noGrp="1"/>
          </p:cNvSpPr>
          <p:nvPr>
            <p:ph type="title"/>
          </p:nvPr>
        </p:nvSpPr>
        <p:spPr/>
        <p:txBody>
          <a:bodyPr/>
          <a:lstStyle/>
          <a:p>
            <a:r>
              <a:rPr lang="en-US" b="1" dirty="0"/>
              <a:t>Causes of Depreciation</a:t>
            </a:r>
          </a:p>
        </p:txBody>
      </p:sp>
      <p:sp>
        <p:nvSpPr>
          <p:cNvPr id="3" name="Content Placeholder 2">
            <a:extLst>
              <a:ext uri="{FF2B5EF4-FFF2-40B4-BE49-F238E27FC236}">
                <a16:creationId xmlns:a16="http://schemas.microsoft.com/office/drawing/2014/main" id="{BE5E50E7-2808-A3A0-28EA-18B381982975}"/>
              </a:ext>
            </a:extLst>
          </p:cNvPr>
          <p:cNvSpPr>
            <a:spLocks noGrp="1"/>
          </p:cNvSpPr>
          <p:nvPr>
            <p:ph idx="1"/>
          </p:nvPr>
        </p:nvSpPr>
        <p:spPr/>
        <p:txBody>
          <a:bodyPr>
            <a:normAutofit fontScale="85000" lnSpcReduction="20000"/>
          </a:bodyPr>
          <a:lstStyle/>
          <a:p>
            <a:pPr marL="0" indent="0" algn="just">
              <a:buNone/>
            </a:pPr>
            <a:r>
              <a:rPr lang="en-US" dirty="0"/>
              <a:t>These have been very clearly spelt out as part of the definition of depreciation in the Accounting Standard 6 and are being elaborated here.</a:t>
            </a:r>
          </a:p>
          <a:p>
            <a:pPr marL="0" indent="0" algn="just">
              <a:buNone/>
            </a:pPr>
            <a:r>
              <a:rPr lang="en-US" b="1" dirty="0"/>
              <a:t>Wear and Tear due to Use or Passage of Time</a:t>
            </a:r>
          </a:p>
          <a:p>
            <a:pPr marL="0" indent="0" algn="just">
              <a:buNone/>
            </a:pPr>
            <a:r>
              <a:rPr lang="en-US" dirty="0"/>
              <a:t>Wear and tear means deterioration, and the consequent diminution in an assets value, arising from its use in business operations for earning revenue. It reduces the asset’s technical capacities to serve the purpose for, which it has been meant.</a:t>
            </a:r>
          </a:p>
          <a:p>
            <a:pPr marL="0" indent="0" algn="just">
              <a:buNone/>
            </a:pPr>
            <a:r>
              <a:rPr lang="en-US" dirty="0"/>
              <a:t>Another aspect of wear and tear is the physical deterioration. An asset deteriorates simply with the passage of time, even though they are not being put to any use. This happens especially when the assets are exposed to the </a:t>
            </a:r>
            <a:r>
              <a:rPr lang="en-US" dirty="0" err="1"/>
              <a:t>rigours</a:t>
            </a:r>
            <a:r>
              <a:rPr lang="en-US" dirty="0"/>
              <a:t> of nature like weather, winds, rains, etc. </a:t>
            </a:r>
          </a:p>
          <a:p>
            <a:pPr marL="0" indent="0" algn="just">
              <a:buNone/>
            </a:pPr>
            <a:r>
              <a:rPr lang="en-US" b="1" dirty="0"/>
              <a:t>Expiration of Legal Rights</a:t>
            </a:r>
          </a:p>
          <a:p>
            <a:pPr marL="0" indent="0" algn="just">
              <a:buNone/>
            </a:pPr>
            <a:r>
              <a:rPr lang="en-US" dirty="0"/>
              <a:t>Certain categories of assets lose their value after the agreement governing their use in business comes to an end after the expiry of pre-determined period.</a:t>
            </a:r>
          </a:p>
          <a:p>
            <a:pPr marL="0" indent="0" algn="just">
              <a:buNone/>
            </a:pPr>
            <a:r>
              <a:rPr lang="en-US" dirty="0"/>
              <a:t>Examples of such assets are patents, copyrights, leases, etc. whose utility to business is extinguished immediately upon the removal of legal backing to them.</a:t>
            </a:r>
          </a:p>
        </p:txBody>
      </p:sp>
    </p:spTree>
    <p:extLst>
      <p:ext uri="{BB962C8B-B14F-4D97-AF65-F5344CB8AC3E}">
        <p14:creationId xmlns:p14="http://schemas.microsoft.com/office/powerpoint/2010/main" val="429378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E2D58-97E2-22D1-3BCA-FE0A45840840}"/>
              </a:ext>
            </a:extLst>
          </p:cNvPr>
          <p:cNvSpPr>
            <a:spLocks noGrp="1"/>
          </p:cNvSpPr>
          <p:nvPr>
            <p:ph type="title"/>
          </p:nvPr>
        </p:nvSpPr>
        <p:spPr/>
        <p:txBody>
          <a:bodyPr/>
          <a:lstStyle/>
          <a:p>
            <a:r>
              <a:rPr lang="en-US" b="1" dirty="0"/>
              <a:t>Causes of Depreciation</a:t>
            </a:r>
            <a:endParaRPr lang="en-US" dirty="0"/>
          </a:p>
        </p:txBody>
      </p:sp>
      <p:sp>
        <p:nvSpPr>
          <p:cNvPr id="3" name="Content Placeholder 2">
            <a:extLst>
              <a:ext uri="{FF2B5EF4-FFF2-40B4-BE49-F238E27FC236}">
                <a16:creationId xmlns:a16="http://schemas.microsoft.com/office/drawing/2014/main" id="{AFB748B2-81FB-706C-3726-750C253B44AB}"/>
              </a:ext>
            </a:extLst>
          </p:cNvPr>
          <p:cNvSpPr>
            <a:spLocks noGrp="1"/>
          </p:cNvSpPr>
          <p:nvPr>
            <p:ph idx="1"/>
          </p:nvPr>
        </p:nvSpPr>
        <p:spPr/>
        <p:txBody>
          <a:bodyPr>
            <a:normAutofit fontScale="77500" lnSpcReduction="20000"/>
          </a:bodyPr>
          <a:lstStyle/>
          <a:p>
            <a:pPr marL="0" indent="0" algn="just">
              <a:buNone/>
            </a:pPr>
            <a:r>
              <a:rPr lang="en-US" b="1" dirty="0"/>
              <a:t>Obsolescence</a:t>
            </a:r>
          </a:p>
          <a:p>
            <a:pPr marL="0" indent="0" algn="just">
              <a:buNone/>
            </a:pPr>
            <a:r>
              <a:rPr lang="en-US" dirty="0"/>
              <a:t>Obsolescence is another factor leading to depreciation of fixed assets. In ordinary language, obsolescence means the fact of being “out-of-date”. Obsolescence implies to an existing asset becoming out-of-date on account of the availability of better type of asset. It arises from such factors as:</a:t>
            </a:r>
          </a:p>
          <a:p>
            <a:pPr marL="0" indent="0" algn="just">
              <a:buNone/>
            </a:pPr>
            <a:r>
              <a:rPr lang="en-US" dirty="0"/>
              <a:t>• Technological changes;</a:t>
            </a:r>
          </a:p>
          <a:p>
            <a:pPr marL="0" indent="0" algn="just">
              <a:buNone/>
            </a:pPr>
            <a:r>
              <a:rPr lang="en-US" dirty="0"/>
              <a:t>• Improvements in production methods;</a:t>
            </a:r>
          </a:p>
          <a:p>
            <a:pPr marL="0" indent="0" algn="just">
              <a:buNone/>
            </a:pPr>
            <a:r>
              <a:rPr lang="en-US" dirty="0"/>
              <a:t>• Change in market demand for the product or service output of the asset;</a:t>
            </a:r>
          </a:p>
          <a:p>
            <a:pPr marL="0" indent="0" algn="just">
              <a:buNone/>
            </a:pPr>
            <a:r>
              <a:rPr lang="en-US" dirty="0"/>
              <a:t>• Legal or other description.</a:t>
            </a:r>
          </a:p>
          <a:p>
            <a:pPr marL="0" indent="0" algn="just">
              <a:buNone/>
            </a:pPr>
            <a:r>
              <a:rPr lang="en-US" b="1" dirty="0"/>
              <a:t>Abnormal Factors</a:t>
            </a:r>
          </a:p>
          <a:p>
            <a:pPr marL="0" indent="0" algn="just">
              <a:buNone/>
            </a:pPr>
            <a:r>
              <a:rPr lang="en-US" dirty="0"/>
              <a:t>Decline in the usefulness of the asset may be caused by abnormal factors such as accidents due to fire, earthquake, floods, etc. Accidental loss is permanent but not continuing or gradual. For example, a car which has been repaired after an accident will not fetch the same price in the market even if it has not been used.</a:t>
            </a:r>
          </a:p>
        </p:txBody>
      </p:sp>
    </p:spTree>
    <p:extLst>
      <p:ext uri="{BB962C8B-B14F-4D97-AF65-F5344CB8AC3E}">
        <p14:creationId xmlns:p14="http://schemas.microsoft.com/office/powerpoint/2010/main" val="3890660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0</TotalTime>
  <Words>350</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Tw Cen MT</vt:lpstr>
      <vt:lpstr>Tw Cen MT Condensed</vt:lpstr>
      <vt:lpstr>Wingdings 3</vt:lpstr>
      <vt:lpstr>Integral</vt:lpstr>
      <vt:lpstr>Causes of Depreciation</vt:lpstr>
      <vt:lpstr>Causes of Depreciation</vt:lpstr>
      <vt:lpstr>Causes of Depreciation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Depreciation</dc:title>
  <dc:creator>Ananya Priya</dc:creator>
  <cp:lastModifiedBy>Shailee Upadhayay</cp:lastModifiedBy>
  <cp:revision>2</cp:revision>
  <dcterms:created xsi:type="dcterms:W3CDTF">2023-02-10T17:06:09Z</dcterms:created>
  <dcterms:modified xsi:type="dcterms:W3CDTF">2023-03-08T17:11:37Z</dcterms:modified>
</cp:coreProperties>
</file>